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4" r:id="rId2"/>
  </p:sldMasterIdLst>
  <p:notesMasterIdLst>
    <p:notesMasterId r:id="rId32"/>
  </p:notesMasterIdLst>
  <p:handoutMasterIdLst>
    <p:handoutMasterId r:id="rId33"/>
  </p:handoutMasterIdLst>
  <p:sldIdLst>
    <p:sldId id="256" r:id="rId3"/>
    <p:sldId id="257" r:id="rId4"/>
    <p:sldId id="258" r:id="rId5"/>
    <p:sldId id="259" r:id="rId6"/>
    <p:sldId id="266" r:id="rId7"/>
    <p:sldId id="267" r:id="rId8"/>
    <p:sldId id="260" r:id="rId9"/>
    <p:sldId id="290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88" r:id="rId19"/>
    <p:sldId id="289" r:id="rId20"/>
    <p:sldId id="278" r:id="rId21"/>
    <p:sldId id="279" r:id="rId22"/>
    <p:sldId id="280" r:id="rId23"/>
    <p:sldId id="281" r:id="rId24"/>
    <p:sldId id="282" r:id="rId25"/>
    <p:sldId id="283" r:id="rId26"/>
    <p:sldId id="285" r:id="rId27"/>
    <p:sldId id="284" r:id="rId28"/>
    <p:sldId id="263" r:id="rId29"/>
    <p:sldId id="286" r:id="rId30"/>
    <p:sldId id="287" r:id="rId3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200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2880">
          <p15:clr>
            <a:srgbClr val="A4A3A4"/>
          </p15:clr>
        </p15:guide>
        <p15:guide id="5" orient="horz" pos="3216">
          <p15:clr>
            <a:srgbClr val="A4A3A4"/>
          </p15:clr>
        </p15:guide>
        <p15:guide id="6" orient="horz" pos="816">
          <p15:clr>
            <a:srgbClr val="A4A3A4"/>
          </p15:clr>
        </p15:guide>
        <p15:guide id="7" orient="horz" pos="175">
          <p15:clr>
            <a:srgbClr val="A4A3A4"/>
          </p15:clr>
        </p15:guide>
        <p15:guide id="8" pos="3839">
          <p15:clr>
            <a:srgbClr val="A4A3A4"/>
          </p15:clr>
        </p15:guide>
        <p15:guide id="9" pos="959">
          <p15:clr>
            <a:srgbClr val="A4A3A4"/>
          </p15:clr>
        </p15:guide>
        <p15:guide id="10" pos="6719">
          <p15:clr>
            <a:srgbClr val="A4A3A4"/>
          </p15:clr>
        </p15:guide>
        <p15:guide id="11" pos="6143">
          <p15:clr>
            <a:srgbClr val="A4A3A4"/>
          </p15:clr>
        </p15:guide>
        <p15:guide id="12" pos="283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6163" autoAdjust="0"/>
  </p:normalViewPr>
  <p:slideViewPr>
    <p:cSldViewPr>
      <p:cViewPr varScale="1">
        <p:scale>
          <a:sx n="64" d="100"/>
          <a:sy n="64" d="100"/>
        </p:scale>
        <p:origin x="966" y="66"/>
      </p:cViewPr>
      <p:guideLst>
        <p:guide orient="horz" pos="2160"/>
        <p:guide orient="horz" pos="1200"/>
        <p:guide orient="horz" pos="3888"/>
        <p:guide orient="horz" pos="2880"/>
        <p:guide orient="horz" pos="3216"/>
        <p:guide orient="horz" pos="816"/>
        <p:guide orient="horz" pos="175"/>
        <p:guide pos="3839"/>
        <p:guide pos="959"/>
        <p:guide pos="6719"/>
        <p:guide pos="6143"/>
        <p:guide pos="283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2538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12/15/2017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12/15/2017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85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9080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8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75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43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4207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47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695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997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696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955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85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99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00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71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16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91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194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52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tx2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85518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341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5855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8576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tx2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4563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6596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0744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957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9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  <a:solidFill>
            <a:schemeClr val="tx2"/>
          </a:solidFill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  <a:grpFill/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grpFill/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grpFill/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  <a:grpFill/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grpFill/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grpFill/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766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  <a:solidFill>
            <a:schemeClr val="tx2"/>
          </a:solidFill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  <a:grpFill/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grpFill/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grpFill/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  <a:grpFill/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grpFill/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grpFill/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12/15/2017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05495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12/15/2017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64714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Clr>
          <a:schemeClr val="tx2"/>
        </a:buClr>
        <a:buSzPct val="80000"/>
        <a:buFont typeface="Wingdings 3" panose="05040102010807070707" pitchFamily="18" charset="2"/>
        <a:buChar char="u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80000"/>
        <a:buFont typeface="Wingdings 3" panose="05040102010807070707" pitchFamily="18" charset="2"/>
        <a:buChar char="u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8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8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3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3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3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3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3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094413" y="609600"/>
            <a:ext cx="4571999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Kenda Ransom</a:t>
            </a:r>
          </a:p>
          <a:p>
            <a:pPr algn="r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DS700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2412" y="609600"/>
            <a:ext cx="457199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December 8, 2017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Fargo Health Group Case Study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Predictive Analytics for Medical Examinations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FA6B52B-F57A-4B6F-A736-31193C668B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1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090">
        <p:fade/>
      </p:transition>
    </mc:Choice>
    <mc:Fallback xmlns="">
      <p:transition spd="med" advTm="90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- 2007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9C303A-83DD-48A4-B5C7-67D829561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983" y="1738524"/>
            <a:ext cx="5742857" cy="338095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04A9EE3-FCCF-4933-8019-BB053FBEBF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298">
        <p:fade/>
      </p:transition>
    </mc:Choice>
    <mc:Fallback xmlns="">
      <p:transition spd="med" advTm="72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1170155" y="5560934"/>
            <a:ext cx="4416552" cy="126724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Missing December data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- 2008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ADD4F1-A70F-4598-A262-60A6AD692E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002" y="1905000"/>
            <a:ext cx="5742857" cy="33809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A260857-5051-4354-BF56-FABB1AC0DB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8119" y="1905000"/>
            <a:ext cx="5742857" cy="3380952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80203B0-3977-4FB4-B79B-9088109D13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853015"/>
              </p:ext>
            </p:extLst>
          </p:nvPr>
        </p:nvGraphicFramePr>
        <p:xfrm>
          <a:off x="6378119" y="5560934"/>
          <a:ext cx="5724440" cy="81456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144888">
                  <a:extLst>
                    <a:ext uri="{9D8B030D-6E8A-4147-A177-3AD203B41FA5}">
                      <a16:colId xmlns:a16="http://schemas.microsoft.com/office/drawing/2014/main" val="1975044158"/>
                    </a:ext>
                  </a:extLst>
                </a:gridCol>
                <a:gridCol w="1144888">
                  <a:extLst>
                    <a:ext uri="{9D8B030D-6E8A-4147-A177-3AD203B41FA5}">
                      <a16:colId xmlns:a16="http://schemas.microsoft.com/office/drawing/2014/main" val="3497094563"/>
                    </a:ext>
                  </a:extLst>
                </a:gridCol>
                <a:gridCol w="1144888">
                  <a:extLst>
                    <a:ext uri="{9D8B030D-6E8A-4147-A177-3AD203B41FA5}">
                      <a16:colId xmlns:a16="http://schemas.microsoft.com/office/drawing/2014/main" val="1743693053"/>
                    </a:ext>
                  </a:extLst>
                </a:gridCol>
                <a:gridCol w="1144888">
                  <a:extLst>
                    <a:ext uri="{9D8B030D-6E8A-4147-A177-3AD203B41FA5}">
                      <a16:colId xmlns:a16="http://schemas.microsoft.com/office/drawing/2014/main" val="3431102339"/>
                    </a:ext>
                  </a:extLst>
                </a:gridCol>
                <a:gridCol w="1144888">
                  <a:extLst>
                    <a:ext uri="{9D8B030D-6E8A-4147-A177-3AD203B41FA5}">
                      <a16:colId xmlns:a16="http://schemas.microsoft.com/office/drawing/2014/main" val="4083234119"/>
                    </a:ext>
                  </a:extLst>
                </a:gridCol>
              </a:tblGrid>
              <a:tr h="40728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1231732"/>
                  </a:ext>
                </a:extLst>
              </a:tr>
              <a:tr h="40728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664081"/>
                  </a:ext>
                </a:extLst>
              </a:tr>
            </a:tbl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85807B2-BE33-4707-948E-1219EBA75C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6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3558">
        <p:fade/>
      </p:transition>
    </mc:Choice>
    <mc:Fallback xmlns="">
      <p:transition spd="med" advTm="335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1170155" y="5560934"/>
            <a:ext cx="4416552" cy="126724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Missing May and December data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- 2009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7D4C14F8-6DFC-456F-94E7-2E9021B26EEB}"/>
              </a:ext>
            </a:extLst>
          </p:cNvPr>
          <p:cNvSpPr txBox="1">
            <a:spLocks/>
          </p:cNvSpPr>
          <p:nvPr/>
        </p:nvSpPr>
        <p:spPr>
          <a:xfrm>
            <a:off x="6580652" y="5555955"/>
            <a:ext cx="4416552" cy="1267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May – 1413</a:t>
            </a:r>
          </a:p>
          <a:p>
            <a:pPr lvl="1"/>
            <a:r>
              <a:rPr lang="en-US" dirty="0"/>
              <a:t>December handled separately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443143-634F-43CA-AF69-704E845FD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471" y="1905000"/>
            <a:ext cx="5742857" cy="33809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F0F5E60-AB75-49A9-B241-9A1494E4C7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775" y="1905000"/>
            <a:ext cx="5742857" cy="338095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F07EA82-FA6E-404F-A9BB-F479C1C241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80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625">
        <p:fade/>
      </p:transition>
    </mc:Choice>
    <mc:Fallback xmlns="">
      <p:transition spd="med" advTm="1262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1170155" y="5560934"/>
            <a:ext cx="4416552" cy="126724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Missing January, February, and June data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- 2010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7D4C14F8-6DFC-456F-94E7-2E9021B26EEB}"/>
              </a:ext>
            </a:extLst>
          </p:cNvPr>
          <p:cNvSpPr txBox="1">
            <a:spLocks/>
          </p:cNvSpPr>
          <p:nvPr/>
        </p:nvSpPr>
        <p:spPr>
          <a:xfrm>
            <a:off x="6587278" y="5560934"/>
            <a:ext cx="4416552" cy="1267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June – 1629</a:t>
            </a:r>
          </a:p>
          <a:p>
            <a:pPr lvl="1"/>
            <a:r>
              <a:rPr lang="en-US" dirty="0"/>
              <a:t>January &amp; February handled separately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392AB4-DDCC-43B4-AB2F-549FB6B5D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158" y="1905000"/>
            <a:ext cx="5742857" cy="33809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76AA1C-6619-467B-9236-DEE72C1370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6812" y="1905000"/>
            <a:ext cx="5742857" cy="338095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C356061-F17B-43D6-9F96-319AF2E50E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3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568">
        <p:fade/>
      </p:transition>
    </mc:Choice>
    <mc:Fallback xmlns="">
      <p:transition spd="med" advTm="155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Use 2007, 2008, and eleven months of 2009 data</a:t>
            </a:r>
          </a:p>
          <a:p>
            <a:pPr lvl="1"/>
            <a:r>
              <a:rPr lang="en-US" sz="1900" dirty="0"/>
              <a:t>Calculate mean monthly percentage for of exams for December, January, and February</a:t>
            </a:r>
          </a:p>
          <a:p>
            <a:pPr lvl="1"/>
            <a:r>
              <a:rPr lang="en-US" sz="1900" dirty="0"/>
              <a:t>Calculate yearly total exams</a:t>
            </a:r>
          </a:p>
          <a:p>
            <a:pPr lvl="1"/>
            <a:r>
              <a:rPr lang="en-US" sz="1900" dirty="0"/>
              <a:t>Calculate yearly standard deviation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Imputation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5,129 heart exams requested during 12/2009-2/2010</a:t>
            </a:r>
          </a:p>
          <a:p>
            <a:r>
              <a:rPr lang="en-US" sz="2000" dirty="0"/>
              <a:t>Heart exams are not identified per HC</a:t>
            </a:r>
          </a:p>
          <a:p>
            <a:r>
              <a:rPr lang="en-US" sz="2000" dirty="0"/>
              <a:t>Not imputed using MICE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Missing Data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– December 2009 – February 2010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D7F7E5F-EA83-4FEC-9A58-426AD6BE42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79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501">
        <p:fade/>
      </p:transition>
    </mc:Choice>
    <mc:Fallback xmlns="">
      <p:transition spd="med" advTm="375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– December 2009 – February 2010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3F220-7227-495D-89B3-F86ACF1A148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223260" y="1738630"/>
            <a:ext cx="5742305" cy="338074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8DF5375-E128-42E9-B91E-7D679C35D6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44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828">
        <p:fade/>
      </p:transition>
    </mc:Choice>
    <mc:Fallback xmlns="">
      <p:transition spd="med" advTm="138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1170155" y="5560934"/>
            <a:ext cx="4416552" cy="126724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Missing January and December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- 2011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7D4C14F8-6DFC-456F-94E7-2E9021B26EEB}"/>
              </a:ext>
            </a:extLst>
          </p:cNvPr>
          <p:cNvSpPr txBox="1">
            <a:spLocks/>
          </p:cNvSpPr>
          <p:nvPr/>
        </p:nvSpPr>
        <p:spPr>
          <a:xfrm>
            <a:off x="6587278" y="5560934"/>
            <a:ext cx="4416552" cy="1267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January - 1763</a:t>
            </a:r>
          </a:p>
          <a:p>
            <a:pPr lvl="1"/>
            <a:r>
              <a:rPr lang="en-US" dirty="0"/>
              <a:t>December - 3393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F89834-5CA2-4262-9AF8-DC4AE87CD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813" y="1905000"/>
            <a:ext cx="5242926" cy="33809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63A3E3-F85B-4ECC-A51E-EC80641D6E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6320" y="1905000"/>
            <a:ext cx="5742857" cy="338095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595EDC4-BC23-404D-A661-331E96D79B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73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176">
        <p:fade/>
      </p:transition>
    </mc:Choice>
    <mc:Fallback xmlns="">
      <p:transition spd="med" advTm="151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– 2012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7DC754-AF4C-44BB-9BC1-D7563C45C6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983" y="1738524"/>
            <a:ext cx="5742857" cy="338095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665D568-BE05-4C9A-BCDC-61362B7A6E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515">
        <p:fade/>
      </p:transition>
    </mc:Choice>
    <mc:Fallback xmlns="">
      <p:transition spd="med" advTm="45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– 2013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85B67F-A49B-4504-A844-884C2CCFF2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983" y="1738524"/>
            <a:ext cx="5742857" cy="338095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92CC3D2-83B5-40E2-B658-ED58505805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87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791">
        <p:fade/>
      </p:transition>
    </mc:Choice>
    <mc:Fallback xmlns="">
      <p:transition spd="med" advTm="77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– Cleaned &amp; Imputed Dataset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A1DF93-37AA-4DE8-873B-3CFE9D858E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983" y="1738524"/>
            <a:ext cx="5742857" cy="338095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A8CD814-3DB9-459B-BD2B-C61F911EE7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03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764">
        <p:fade/>
      </p:transition>
    </mc:Choice>
    <mc:Fallback xmlns="">
      <p:transition spd="med" advTm="97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Forecast Results</a:t>
            </a:r>
          </a:p>
          <a:p>
            <a:pPr lvl="1"/>
            <a:r>
              <a:rPr lang="en-US" dirty="0"/>
              <a:t>Statistical Analysis Terms</a:t>
            </a:r>
          </a:p>
          <a:p>
            <a:pPr lvl="1"/>
            <a:r>
              <a:rPr lang="en-US" dirty="0"/>
              <a:t>Holt-Winters &amp; ARIMA Statistical Analysis </a:t>
            </a:r>
          </a:p>
          <a:p>
            <a:r>
              <a:rPr lang="en-US" dirty="0"/>
              <a:t>Ethics</a:t>
            </a:r>
          </a:p>
          <a:p>
            <a:r>
              <a:rPr lang="en-US" dirty="0"/>
              <a:t>Conclusion</a:t>
            </a:r>
          </a:p>
          <a:p>
            <a:pPr lvl="1"/>
            <a:r>
              <a:rPr lang="en-US" sz="2200" dirty="0"/>
              <a:t>Future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  <a:p>
            <a:pPr lvl="1"/>
            <a:r>
              <a:rPr lang="en-US" dirty="0"/>
              <a:t>Problem Identification</a:t>
            </a:r>
          </a:p>
          <a:p>
            <a:pPr lvl="1"/>
            <a:r>
              <a:rPr lang="en-US" dirty="0"/>
              <a:t>Stakeholders</a:t>
            </a:r>
          </a:p>
          <a:p>
            <a:r>
              <a:rPr lang="en-US" dirty="0"/>
              <a:t>Project Methodology</a:t>
            </a:r>
          </a:p>
          <a:p>
            <a:pPr lvl="1"/>
            <a:r>
              <a:rPr lang="en-US" dirty="0"/>
              <a:t>Data Analytics Approach</a:t>
            </a:r>
          </a:p>
          <a:p>
            <a:pPr lvl="1"/>
            <a:r>
              <a:rPr lang="en-US" dirty="0"/>
              <a:t>Data Collection </a:t>
            </a:r>
          </a:p>
          <a:p>
            <a:pPr lvl="1"/>
            <a:r>
              <a:rPr lang="en-US" dirty="0"/>
              <a:t>Data Cleaning </a:t>
            </a:r>
          </a:p>
          <a:p>
            <a:pPr lvl="1"/>
            <a:r>
              <a:rPr lang="en-US" dirty="0"/>
              <a:t>Data Imputation </a:t>
            </a:r>
          </a:p>
          <a:p>
            <a:pPr lvl="1"/>
            <a:r>
              <a:rPr lang="en-US" dirty="0"/>
              <a:t>Forecasting Models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132FCA7-037A-43CB-A4C8-752094444E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29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1785">
        <p:fade/>
      </p:transition>
    </mc:Choice>
    <mc:Fallback xmlns="">
      <p:transition spd="med" advTm="417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Auto picks the best fit</a:t>
            </a:r>
          </a:p>
          <a:p>
            <a:pPr lvl="2"/>
            <a:r>
              <a:rPr lang="en-US" dirty="0"/>
              <a:t>Ability to handle data with trend and seasonality</a:t>
            </a:r>
          </a:p>
          <a:p>
            <a:pPr lvl="2"/>
            <a:r>
              <a:rPr lang="en-US" dirty="0"/>
              <a:t>Analyzed using ACF and PACF</a:t>
            </a:r>
          </a:p>
          <a:p>
            <a:pPr lvl="3"/>
            <a:r>
              <a:rPr lang="en-US" dirty="0"/>
              <a:t>Auto regression</a:t>
            </a:r>
          </a:p>
          <a:p>
            <a:pPr lvl="3"/>
            <a:r>
              <a:rPr lang="en-US" dirty="0"/>
              <a:t>Moving average</a:t>
            </a:r>
          </a:p>
          <a:p>
            <a:pPr lvl="2"/>
            <a:r>
              <a:rPr lang="en-US" dirty="0"/>
              <a:t>Ability to handle October 2008 data spike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ARIMA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Double Exponential Smoothing</a:t>
            </a:r>
          </a:p>
          <a:p>
            <a:pPr lvl="1"/>
            <a:r>
              <a:rPr lang="en-US" sz="1800" dirty="0"/>
              <a:t>Ability to handle data with increasing trend</a:t>
            </a:r>
          </a:p>
          <a:p>
            <a:pPr lvl="1"/>
            <a:r>
              <a:rPr lang="en-US" sz="1800" dirty="0"/>
              <a:t>Reliable for long term forecasting</a:t>
            </a:r>
          </a:p>
          <a:p>
            <a:pPr lvl="1"/>
            <a:r>
              <a:rPr lang="en-US" sz="1800" dirty="0"/>
              <a:t>Regression approach</a:t>
            </a:r>
          </a:p>
          <a:p>
            <a:pPr lvl="1"/>
            <a:r>
              <a:rPr lang="en-US" sz="1800" dirty="0"/>
              <a:t>Ability to handle October 2008 data spike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Holt-Winters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Forecast Models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375FD66-EF26-4813-A137-28FC7B7D87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77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3309">
        <p:fade/>
      </p:transition>
    </mc:Choice>
    <mc:Fallback xmlns="">
      <p:transition spd="med" advTm="533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Forecast Models – Holt Winters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61D2AA-0B78-4465-9247-7A30539A403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223260" y="1738630"/>
            <a:ext cx="5742305" cy="338074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35024C0-C355-449C-9905-FDE11AE32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0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434">
        <p:fade/>
      </p:transition>
    </mc:Choice>
    <mc:Fallback xmlns="">
      <p:transition spd="med" advTm="54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Forecast Models – Holt Winters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90BDB8-ADF4-4364-A4D8-6F848E6E1E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983" y="1738524"/>
            <a:ext cx="5742857" cy="338095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BF8444-96BB-44BE-ACE0-F77779CE85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02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305">
        <p:fade/>
      </p:transition>
    </mc:Choice>
    <mc:Fallback xmlns="">
      <p:transition spd="med" advTm="103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Forecast Models – ARIMA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FDF7D3-D801-44C1-AD88-DD93E1DC18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983" y="1738524"/>
            <a:ext cx="5742857" cy="338095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6526718-2796-4754-B938-D82E37B2B4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7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820">
        <p:fade/>
      </p:transition>
    </mc:Choice>
    <mc:Fallback xmlns="">
      <p:transition spd="med" advTm="48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Forecast Models – ARIMA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728161-0F9B-450E-8E91-24355E207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2983" y="1738524"/>
            <a:ext cx="5742857" cy="338095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4436B5D-AB75-445E-B0C1-88519FAA4C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48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816">
        <p:fade/>
      </p:transition>
    </mc:Choice>
    <mc:Fallback xmlns="">
      <p:transition spd="med" advTm="108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Mean Absolute Deviation/Error</a:t>
            </a:r>
          </a:p>
          <a:p>
            <a:pPr lvl="1"/>
            <a:r>
              <a:rPr lang="en-US" sz="1600" dirty="0"/>
              <a:t>Sum of absolute values of errors</a:t>
            </a:r>
          </a:p>
          <a:p>
            <a:r>
              <a:rPr lang="en-US" sz="2000" dirty="0"/>
              <a:t>Mean Absolute Percentage Error</a:t>
            </a:r>
          </a:p>
          <a:p>
            <a:pPr lvl="1"/>
            <a:r>
              <a:rPr lang="en-US" sz="1600" dirty="0"/>
              <a:t>Percent magnitude of error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Statistical Analysis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 Results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51B3238-FF3E-4627-A5EA-3F6950FB06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16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819">
        <p:fade/>
      </p:transition>
    </mc:Choice>
    <mc:Fallback xmlns="">
      <p:transition spd="med" advTm="248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ARIMA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888407" y="1901687"/>
            <a:ext cx="4416552" cy="762000"/>
          </a:xfrm>
        </p:spPr>
        <p:txBody>
          <a:bodyPr/>
          <a:lstStyle/>
          <a:p>
            <a:pPr algn="ctr"/>
            <a:r>
              <a:rPr lang="en-US" dirty="0"/>
              <a:t>Holt-Winters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 Results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01E3BCD-422D-49DA-927D-93CA0C16FB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563534"/>
              </p:ext>
            </p:extLst>
          </p:nvPr>
        </p:nvGraphicFramePr>
        <p:xfrm>
          <a:off x="379412" y="2855498"/>
          <a:ext cx="5434542" cy="1187414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17271">
                  <a:extLst>
                    <a:ext uri="{9D8B030D-6E8A-4147-A177-3AD203B41FA5}">
                      <a16:colId xmlns:a16="http://schemas.microsoft.com/office/drawing/2014/main" val="2557121838"/>
                    </a:ext>
                  </a:extLst>
                </a:gridCol>
                <a:gridCol w="2717271">
                  <a:extLst>
                    <a:ext uri="{9D8B030D-6E8A-4147-A177-3AD203B41FA5}">
                      <a16:colId xmlns:a16="http://schemas.microsoft.com/office/drawing/2014/main" val="2026787188"/>
                    </a:ext>
                  </a:extLst>
                </a:gridCol>
              </a:tblGrid>
              <a:tr h="59370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26818"/>
                  </a:ext>
                </a:extLst>
              </a:tr>
              <a:tr h="59370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280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81721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B202E16-A911-48F6-AD4E-BCD3D18A7C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430173"/>
              </p:ext>
            </p:extLst>
          </p:nvPr>
        </p:nvGraphicFramePr>
        <p:xfrm>
          <a:off x="6094412" y="2882002"/>
          <a:ext cx="5434542" cy="1187414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17271">
                  <a:extLst>
                    <a:ext uri="{9D8B030D-6E8A-4147-A177-3AD203B41FA5}">
                      <a16:colId xmlns:a16="http://schemas.microsoft.com/office/drawing/2014/main" val="2557121838"/>
                    </a:ext>
                  </a:extLst>
                </a:gridCol>
                <a:gridCol w="2717271">
                  <a:extLst>
                    <a:ext uri="{9D8B030D-6E8A-4147-A177-3AD203B41FA5}">
                      <a16:colId xmlns:a16="http://schemas.microsoft.com/office/drawing/2014/main" val="2026787188"/>
                    </a:ext>
                  </a:extLst>
                </a:gridCol>
              </a:tblGrid>
              <a:tr h="59370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MAD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26818"/>
                  </a:ext>
                </a:extLst>
              </a:tr>
              <a:tr h="59370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+mj-lt"/>
                        </a:rPr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817215"/>
                  </a:ext>
                </a:extLst>
              </a:tr>
            </a:tbl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92E715F-6196-49BB-B5D8-3EEC174949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2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803">
        <p:fade/>
      </p:transition>
    </mc:Choice>
    <mc:Fallback xmlns="">
      <p:transition spd="med" advTm="218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patients aware of their data being used?</a:t>
            </a:r>
          </a:p>
          <a:p>
            <a:r>
              <a:rPr lang="en-US" dirty="0"/>
              <a:t>Security measures for data safeguarding</a:t>
            </a:r>
          </a:p>
          <a:p>
            <a:r>
              <a:rPr lang="en-US" dirty="0"/>
              <a:t>Distribution of results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2DF82FD-BD56-48E9-ABD8-E2EB19D6B6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55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115">
        <p:fade/>
      </p:transition>
    </mc:Choice>
    <mc:Fallback xmlns="">
      <p:transition spd="med" advTm="551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15% increase in heart exams at Abbeville in 2014</a:t>
            </a:r>
          </a:p>
          <a:p>
            <a:r>
              <a:rPr lang="en-US" dirty="0"/>
              <a:t>Aid in appropriate staffing of physicians to meet the 30-day turnaround</a:t>
            </a:r>
          </a:p>
          <a:p>
            <a:r>
              <a:rPr lang="en-US" dirty="0"/>
              <a:t>Reduce lost revenue</a:t>
            </a:r>
          </a:p>
          <a:p>
            <a:r>
              <a:rPr lang="en-US" dirty="0"/>
              <a:t>Keep or increase patient satisfaction with Fargo Health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3B7915F-BF28-4305-B20C-04FE8CB013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39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1993">
        <p:fade/>
      </p:transition>
    </mc:Choice>
    <mc:Fallback xmlns="">
      <p:transition spd="med" advTm="419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Predict other types of exams at different HC’s</a:t>
            </a:r>
          </a:p>
          <a:p>
            <a:pPr lvl="1"/>
            <a:r>
              <a:rPr lang="en-US" dirty="0"/>
              <a:t>Predict patient visits</a:t>
            </a:r>
          </a:p>
          <a:p>
            <a:pPr lvl="1"/>
            <a:r>
              <a:rPr lang="en-US" dirty="0"/>
              <a:t>Requested exams related other health issues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Future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Explicit compliance to HIPAA</a:t>
            </a:r>
          </a:p>
          <a:p>
            <a:r>
              <a:rPr lang="en-US" sz="2000" dirty="0"/>
              <a:t>Exam naming convention</a:t>
            </a:r>
          </a:p>
          <a:p>
            <a:r>
              <a:rPr lang="en-US" sz="2000" dirty="0"/>
              <a:t>Relation of condition to exam type</a:t>
            </a:r>
          </a:p>
          <a:p>
            <a:r>
              <a:rPr lang="en-US" sz="2000" dirty="0"/>
              <a:t>Date format</a:t>
            </a:r>
          </a:p>
          <a:p>
            <a:r>
              <a:rPr lang="en-US" sz="2000" dirty="0"/>
              <a:t>Data input timeframe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Standardization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– Future Use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D5F352-B29F-4477-A30C-61EEDE29FB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43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5474">
        <p:fade/>
      </p:transition>
    </mc:Choice>
    <mc:Fallback xmlns="">
      <p:transition spd="med" advTm="654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Identified using RACI</a:t>
            </a:r>
          </a:p>
          <a:p>
            <a:pPr lvl="1"/>
            <a:r>
              <a:rPr lang="en-US" dirty="0"/>
              <a:t>Responsible – Kenda Ransom</a:t>
            </a:r>
          </a:p>
          <a:p>
            <a:pPr lvl="1"/>
            <a:r>
              <a:rPr lang="en-US" dirty="0"/>
              <a:t>Accountable – Jay Rubin (Director of QAO)</a:t>
            </a:r>
          </a:p>
          <a:p>
            <a:pPr lvl="1"/>
            <a:r>
              <a:rPr lang="en-US" dirty="0"/>
              <a:t>Consulted – Local Offices (LO), Health Centers (HC)</a:t>
            </a:r>
          </a:p>
          <a:p>
            <a:pPr lvl="1"/>
            <a:r>
              <a:rPr lang="en-US" dirty="0"/>
              <a:t>Informed – Anthony Bryant (CEO)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Stakeholders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Lost revenue due to Health Center’s inability to process an exam request in less than 30 days</a:t>
            </a:r>
          </a:p>
          <a:p>
            <a:pPr lvl="1"/>
            <a:r>
              <a:rPr lang="en-US" dirty="0"/>
              <a:t>$200 fine paid to Regional Office of Health Oversight</a:t>
            </a:r>
          </a:p>
          <a:p>
            <a:pPr lvl="1"/>
            <a:r>
              <a:rPr lang="en-US" dirty="0"/>
              <a:t>$1,250 to outsource exam Out-of-Network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Identification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Description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F9F9BBA-5B6E-41CC-A66D-7C71ED724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66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1662">
        <p:fade/>
      </p:transition>
    </mc:Choice>
    <mc:Fallback xmlns="">
      <p:transition spd="med" advTm="716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/>
          <a:lstStyle/>
          <a:p>
            <a:r>
              <a:rPr lang="en-US" dirty="0"/>
              <a:t>Forecast heart exams for Abbeville HC for next 12 months</a:t>
            </a:r>
          </a:p>
          <a:p>
            <a:pPr lvl="1"/>
            <a:r>
              <a:rPr lang="en-US" dirty="0"/>
              <a:t>Collect dataset</a:t>
            </a:r>
          </a:p>
          <a:p>
            <a:pPr lvl="1"/>
            <a:r>
              <a:rPr lang="en-US" dirty="0"/>
              <a:t>Cleanse, impute, and analyze final dataset</a:t>
            </a:r>
          </a:p>
          <a:p>
            <a:pPr lvl="1"/>
            <a:r>
              <a:rPr lang="en-US" dirty="0"/>
              <a:t>Create 2 forecasting models</a:t>
            </a:r>
          </a:p>
          <a:p>
            <a:pPr lvl="1"/>
            <a:r>
              <a:rPr lang="en-US" dirty="0"/>
              <a:t>Select best model based on statistical analysis</a:t>
            </a:r>
          </a:p>
          <a:p>
            <a:pPr lvl="1"/>
            <a:r>
              <a:rPr lang="en-US" dirty="0"/>
              <a:t>Report forecasting model results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Analytics Approach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D6F690D-26C3-455A-A49B-B252D112D7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53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9071">
        <p:fade/>
      </p:transition>
    </mc:Choice>
    <mc:Fallback xmlns="">
      <p:transition spd="med" advTm="390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pPr lvl="1"/>
            <a:r>
              <a:rPr lang="en-US" dirty="0"/>
              <a:t>Define heart related exams</a:t>
            </a:r>
          </a:p>
          <a:p>
            <a:pPr lvl="2"/>
            <a:r>
              <a:rPr lang="en-US" sz="1700" dirty="0"/>
              <a:t>Select heart related exams originating from Abbeville</a:t>
            </a:r>
          </a:p>
          <a:p>
            <a:pPr lvl="1"/>
            <a:r>
              <a:rPr lang="en-US" sz="1900" dirty="0"/>
              <a:t>Multiple months &amp; years in a HC’s data tab</a:t>
            </a:r>
          </a:p>
          <a:p>
            <a:pPr lvl="2"/>
            <a:r>
              <a:rPr lang="en-US" sz="1700" dirty="0"/>
              <a:t>May 2007 tab had May 2007 and May-July 2013 data</a:t>
            </a:r>
          </a:p>
          <a:p>
            <a:pPr lvl="1"/>
            <a:r>
              <a:rPr lang="en-US" sz="1900" dirty="0"/>
              <a:t>October 2008 Abbeville data is abnormally high due to New Orleans HC being closed</a:t>
            </a:r>
          </a:p>
          <a:p>
            <a:pPr lvl="1"/>
            <a:r>
              <a:rPr lang="en-US" sz="1900" dirty="0"/>
              <a:t>5,129 heart exams from December 2009 through February 2010, but HC’s not identified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Explanation of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000" dirty="0"/>
              <a:t>Excel workbook from January 2006 – December 2013</a:t>
            </a:r>
          </a:p>
          <a:p>
            <a:pPr lvl="1"/>
            <a:r>
              <a:rPr lang="en-US" sz="1700" dirty="0"/>
              <a:t>Data from multiple HC’s</a:t>
            </a:r>
          </a:p>
          <a:p>
            <a:pPr lvl="1"/>
            <a:r>
              <a:rPr lang="en-US" sz="1700" dirty="0"/>
              <a:t>Multiple exam types</a:t>
            </a:r>
          </a:p>
          <a:p>
            <a:pPr lvl="2"/>
            <a:r>
              <a:rPr lang="en-US" sz="1500" dirty="0"/>
              <a:t>Not all heart related data</a:t>
            </a:r>
          </a:p>
          <a:p>
            <a:pPr lvl="1"/>
            <a:r>
              <a:rPr lang="en-US" sz="1700" dirty="0"/>
              <a:t>Multiple data formats</a:t>
            </a:r>
          </a:p>
          <a:p>
            <a:pPr lvl="2"/>
            <a:r>
              <a:rPr lang="en-US" sz="1500" dirty="0"/>
              <a:t>Exam Name</a:t>
            </a:r>
          </a:p>
          <a:p>
            <a:pPr lvl="2"/>
            <a:r>
              <a:rPr lang="en-US" sz="1500" dirty="0"/>
              <a:t>SYSID number</a:t>
            </a:r>
          </a:p>
          <a:p>
            <a:pPr lvl="1"/>
            <a:r>
              <a:rPr lang="en-US" sz="1700" dirty="0"/>
              <a:t>Multiple date formats</a:t>
            </a:r>
          </a:p>
          <a:p>
            <a:pPr lvl="2"/>
            <a:r>
              <a:rPr lang="en-US" sz="1500" dirty="0"/>
              <a:t>07 – May</a:t>
            </a:r>
          </a:p>
          <a:p>
            <a:pPr lvl="2"/>
            <a:r>
              <a:rPr lang="en-US" sz="1500" dirty="0"/>
              <a:t>12 May, 2007</a:t>
            </a:r>
          </a:p>
          <a:p>
            <a:pPr lvl="1"/>
            <a:r>
              <a:rPr lang="en-US" sz="1700" dirty="0"/>
              <a:t>Missing data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Collection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0501CDE-8488-4AE3-9086-6D9766C1F2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8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6234">
        <p:fade/>
      </p:transition>
    </mc:Choice>
    <mc:Fallback xmlns="">
      <p:transition spd="med" advTm="762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Duplicate exams</a:t>
            </a:r>
          </a:p>
          <a:p>
            <a:r>
              <a:rPr lang="en-US" sz="2000" dirty="0"/>
              <a:t>Missing values</a:t>
            </a:r>
          </a:p>
          <a:p>
            <a:r>
              <a:rPr lang="en-US" sz="2000" dirty="0"/>
              <a:t>Erroneous values</a:t>
            </a:r>
          </a:p>
          <a:p>
            <a:pPr lvl="1"/>
            <a:r>
              <a:rPr lang="en-US" sz="1800" dirty="0"/>
              <a:t>Punctuation</a:t>
            </a:r>
          </a:p>
          <a:p>
            <a:pPr lvl="1"/>
            <a:r>
              <a:rPr lang="en-US" sz="1800" dirty="0"/>
              <a:t>Text instead of numeric values</a:t>
            </a:r>
          </a:p>
          <a:p>
            <a:r>
              <a:rPr lang="en-US" sz="2000" dirty="0"/>
              <a:t>Date format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Issues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Cleansing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D5AC641C-9EC4-44B5-9216-6C08240158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30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5462">
        <p:fade/>
      </p:transition>
    </mc:Choice>
    <mc:Fallback xmlns="">
      <p:transition spd="med" advTm="354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Cleansing Cont’d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1E51F9-3517-4235-8903-CC221B291D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2990" y="1905000"/>
            <a:ext cx="7782844" cy="458193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BB2A513-FBA7-4D65-8E23-FE4089F4BE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2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292">
        <p:fade/>
      </p:transition>
    </mc:Choice>
    <mc:Fallback xmlns="">
      <p:transition spd="med" advTm="1129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/>
          <a:lstStyle/>
          <a:p>
            <a:r>
              <a:rPr lang="en-US" dirty="0"/>
              <a:t>HC data from Excel was totaled and imputed in applicable rows </a:t>
            </a:r>
          </a:p>
          <a:p>
            <a:r>
              <a:rPr lang="en-US" dirty="0"/>
              <a:t>MICE package in R</a:t>
            </a:r>
          </a:p>
          <a:p>
            <a:pPr lvl="1"/>
            <a:r>
              <a:rPr lang="en-US" dirty="0"/>
              <a:t>5 linear regressions</a:t>
            </a:r>
          </a:p>
          <a:p>
            <a:pPr lvl="1"/>
            <a:r>
              <a:rPr lang="en-US" dirty="0"/>
              <a:t>Majority of imputed data points were median value of the 5 linear regressions</a:t>
            </a:r>
          </a:p>
          <a:p>
            <a:pPr lvl="1"/>
            <a:r>
              <a:rPr lang="en-US" dirty="0"/>
              <a:t>2008 imputed using random sample</a:t>
            </a:r>
          </a:p>
          <a:p>
            <a:pPr lvl="1"/>
            <a:r>
              <a:rPr lang="en-US" dirty="0"/>
              <a:t>December 2009-February 2010 data was imputed differently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BFBCF3F-04B0-41CC-8DBE-4A64DBBAB1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21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1732">
        <p:fade/>
      </p:transition>
    </mc:Choice>
    <mc:Fallback xmlns="">
      <p:transition spd="med" advTm="617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1170155" y="5560934"/>
            <a:ext cx="4416552" cy="126724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Missing March and June data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Methodology – Data Imputation - 2006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81290E3-5DB8-48C5-BC1B-D95A49F4E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003" y="1905000"/>
            <a:ext cx="5742857" cy="33809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99BA89-48A0-4005-B916-82A51A972E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289" y="1905000"/>
            <a:ext cx="5742857" cy="3380952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7D4C14F8-6DFC-456F-94E7-2E9021B26EEB}"/>
              </a:ext>
            </a:extLst>
          </p:cNvPr>
          <p:cNvSpPr txBox="1">
            <a:spLocks/>
          </p:cNvSpPr>
          <p:nvPr/>
        </p:nvSpPr>
        <p:spPr>
          <a:xfrm>
            <a:off x="6856412" y="5560934"/>
            <a:ext cx="4416552" cy="1267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10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Wingdings 3" panose="05040102010807070707" pitchFamily="18" charset="2"/>
              <a:buChar char="u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March – 588</a:t>
            </a:r>
          </a:p>
          <a:p>
            <a:pPr lvl="1"/>
            <a:r>
              <a:rPr lang="en-US" dirty="0"/>
              <a:t>June - 454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7DEC6525-E155-4539-B675-F2F5CC5CD0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6825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0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447">
        <p:fade/>
      </p:transition>
    </mc:Choice>
    <mc:Fallback xmlns="">
      <p:transition spd="med" advTm="124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udent presentation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7GrungeTextur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Student presentation" id="{61936DD2-5F1E-4CE5-AB4B-725D35FC9179}" vid="{60FEA300-D151-4B21-9955-901AC34D046A}"/>
    </a:ext>
  </a:extLst>
</a:theme>
</file>

<file path=ppt/theme/theme2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7GrungeTextur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7GrungeTextur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98950B5-7B6B-4C28-8458-CAB8EA4CB24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Student scientific report presentation</Template>
  <TotalTime>0</TotalTime>
  <Words>788</Words>
  <Application>Microsoft Office PowerPoint</Application>
  <PresentationFormat>Custom</PresentationFormat>
  <Paragraphs>192</Paragraphs>
  <Slides>29</Slides>
  <Notes>19</Notes>
  <HiddenSlides>0</HiddenSlides>
  <MMClips>29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Century Gothic</vt:lpstr>
      <vt:lpstr>Wingdings 3</vt:lpstr>
      <vt:lpstr>Student presentation</vt:lpstr>
      <vt:lpstr>Predictive Analytics for Medical Examinations</vt:lpstr>
      <vt:lpstr>Overview</vt:lpstr>
      <vt:lpstr>Project Description</vt:lpstr>
      <vt:lpstr>Project Methodology – Data Analytics Approach</vt:lpstr>
      <vt:lpstr>Project Methodology – Data Collection</vt:lpstr>
      <vt:lpstr>Project Methodology – Data Cleansing</vt:lpstr>
      <vt:lpstr>Project Methodology – Data Cleansing Cont’d</vt:lpstr>
      <vt:lpstr>Project Methodology – Data Imputation</vt:lpstr>
      <vt:lpstr>Project Methodology – Data Imputation - 2006</vt:lpstr>
      <vt:lpstr>Project Methodology – Data Imputation - 2007</vt:lpstr>
      <vt:lpstr>Project Methodology – Data Imputation - 2008</vt:lpstr>
      <vt:lpstr>Project Methodology – Data Imputation - 2009</vt:lpstr>
      <vt:lpstr>Project Methodology – Data Imputation - 2010</vt:lpstr>
      <vt:lpstr>Project Methodology – Data Imputation – December 2009 – February 2010</vt:lpstr>
      <vt:lpstr>Project Methodology – Data Imputation – December 2009 – February 2010</vt:lpstr>
      <vt:lpstr>Project Methodology – Data Imputation - 2011</vt:lpstr>
      <vt:lpstr>Project Methodology – Data Imputation – 2012</vt:lpstr>
      <vt:lpstr>Project Methodology – Data Imputation – 2013</vt:lpstr>
      <vt:lpstr>Project Methodology – Data Imputation – Cleaned &amp; Imputed Dataset</vt:lpstr>
      <vt:lpstr>Project Methodology – Forecast Models</vt:lpstr>
      <vt:lpstr>Project Methodology – Forecast Models – Holt Winters</vt:lpstr>
      <vt:lpstr>Project Methodology – Forecast Models – Holt Winters</vt:lpstr>
      <vt:lpstr>Project Methodology – Forecast Models – ARIMA</vt:lpstr>
      <vt:lpstr>Project Methodology – Forecast Models – ARIMA</vt:lpstr>
      <vt:lpstr>Forecast Results</vt:lpstr>
      <vt:lpstr>Forecast Results</vt:lpstr>
      <vt:lpstr>Ethics</vt:lpstr>
      <vt:lpstr>Conclusion</vt:lpstr>
      <vt:lpstr>Conclusion – Future Use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2017-12-08T21:23:02Z</dcterms:created>
  <dcterms:modified xsi:type="dcterms:W3CDTF">2017-12-15T19:51:52Z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TC034605859991</vt:lpwstr>
  </property>
</Properties>
</file>

<file path=docProps/thumbnail.jpeg>
</file>